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490" r:id="rId3"/>
    <p:sldId id="498" r:id="rId4"/>
    <p:sldId id="497" r:id="rId5"/>
    <p:sldId id="499" r:id="rId6"/>
    <p:sldId id="503" r:id="rId7"/>
    <p:sldId id="507" r:id="rId8"/>
    <p:sldId id="500" r:id="rId9"/>
    <p:sldId id="504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01" r:id="rId18"/>
    <p:sldId id="505" r:id="rId19"/>
    <p:sldId id="508" r:id="rId20"/>
    <p:sldId id="513" r:id="rId21"/>
    <p:sldId id="514" r:id="rId22"/>
    <p:sldId id="515" r:id="rId23"/>
    <p:sldId id="516" r:id="rId24"/>
    <p:sldId id="517" r:id="rId25"/>
    <p:sldId id="518" r:id="rId26"/>
    <p:sldId id="510" r:id="rId27"/>
    <p:sldId id="528" r:id="rId28"/>
    <p:sldId id="502" r:id="rId29"/>
    <p:sldId id="506" r:id="rId30"/>
    <p:sldId id="527" r:id="rId31"/>
    <p:sldId id="51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E5D6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918" autoAdjust="0"/>
  </p:normalViewPr>
  <p:slideViewPr>
    <p:cSldViewPr snapToGrid="0">
      <p:cViewPr varScale="1">
        <p:scale>
          <a:sx n="86" d="100"/>
          <a:sy n="86" d="100"/>
        </p:scale>
        <p:origin x="734" y="67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AB035-A6E0-4DC1-93E6-E968B8E2D8F7}" type="datetimeFigureOut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E7DA9-C7D0-4254-A88F-CDA41A2F47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86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712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07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255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428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246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45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12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469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946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1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5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753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74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006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468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157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07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98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35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66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65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705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E7DA9-C7D0-4254-A88F-CDA41A2F479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54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2435-3773-4BED-A5CE-9DA71467577A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21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3CCB-8FFE-4F7C-AE8D-966435660983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66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097C-C8A4-4A19-AEB4-A3DD3DD9E7DF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0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8B1FE-E00C-4B69-BCAA-30A945C89EC3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137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F3C1-E9BB-446A-8C1C-5858374AD524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90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4236-2AB7-471B-B828-0E4174EAA74F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6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3379D-B654-4539-A719-8711F3A00F08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30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B4D7-0427-47CC-86A4-9A8D2AFC97D9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36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3F79-1794-4B89-BC7E-6CEC3F40BB5D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19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F9ED0-C49E-4277-B6FC-0CC67E1C5ACC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66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79E58-982C-4465-AC5D-A2258EAADD90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63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976B2-21A3-4F77-8B09-73B4F60F39DF}" type="datetime1">
              <a:rPr lang="zh-CN" altLang="en-US" smtClean="0"/>
              <a:pPr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4329E-EA55-4076-8D4C-FC53D9C645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85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xy666/OS_PR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xyssd.cn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C43214-BBF4-4797-ADF3-AEBB345F6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48" y="229179"/>
            <a:ext cx="3693951" cy="12830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8BF74E3-6DCD-404D-B289-E45A4D9BE370}"/>
              </a:ext>
            </a:extLst>
          </p:cNvPr>
          <p:cNvSpPr/>
          <p:nvPr/>
        </p:nvSpPr>
        <p:spPr>
          <a:xfrm>
            <a:off x="1008336" y="3356233"/>
            <a:ext cx="1038836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F3C9AF-7928-4B68-AF76-EFBE0E545D3C}"/>
              </a:ext>
            </a:extLst>
          </p:cNvPr>
          <p:cNvSpPr txBox="1"/>
          <p:nvPr/>
        </p:nvSpPr>
        <p:spPr>
          <a:xfrm>
            <a:off x="536180" y="2595751"/>
            <a:ext cx="1103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操作系统课设：</a:t>
            </a:r>
            <a:r>
              <a:rPr lang="en-US" altLang="zh-CN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exec.c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执行过程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FB655-DF5C-4FF8-9D7C-1A0AC976C6DF}"/>
              </a:ext>
            </a:extLst>
          </p:cNvPr>
          <p:cNvSpPr/>
          <p:nvPr/>
        </p:nvSpPr>
        <p:spPr>
          <a:xfrm>
            <a:off x="7225751" y="4917345"/>
            <a:ext cx="4307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荆嘉政，高翔宇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ctr"/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2019.10.21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D6CB05-154E-4D1E-8F41-7050FA96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6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49" y="987792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cs typeface="Calibri" panose="020F0502020204030204" pitchFamily="34" charset="0"/>
              </a:rPr>
              <a:t>提炼关键变量</a:t>
            </a:r>
            <a:endParaRPr lang="en-US" altLang="zh-CN" sz="2400" b="1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关键变量：决定关键事件（权限检查，内存判断）或存储关键数据（缓冲区大小，程序参数）的变量（共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27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处添加断点）</a:t>
            </a:r>
            <a:endParaRPr lang="en-US" altLang="zh-C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9FD1793-592A-42FF-9168-E32514CCB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59" y="2616209"/>
            <a:ext cx="6292407" cy="3866208"/>
          </a:xfrm>
          <a:prstGeom prst="rect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DF13AF2A-B746-43D8-8805-74724F332557}"/>
              </a:ext>
            </a:extLst>
          </p:cNvPr>
          <p:cNvSpPr/>
          <p:nvPr/>
        </p:nvSpPr>
        <p:spPr>
          <a:xfrm>
            <a:off x="3695254" y="5374188"/>
            <a:ext cx="2154968" cy="448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D9B2A20-19A5-4C9F-BFF1-C928F9E7686A}"/>
              </a:ext>
            </a:extLst>
          </p:cNvPr>
          <p:cNvCxnSpPr>
            <a:cxnSpLocks/>
          </p:cNvCxnSpPr>
          <p:nvPr/>
        </p:nvCxnSpPr>
        <p:spPr>
          <a:xfrm flipV="1">
            <a:off x="5720852" y="5633287"/>
            <a:ext cx="2676698" cy="178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FFD42AA-9C17-4AA0-91D5-EE7851CD2918}"/>
              </a:ext>
            </a:extLst>
          </p:cNvPr>
          <p:cNvSpPr txBox="1"/>
          <p:nvPr/>
        </p:nvSpPr>
        <p:spPr>
          <a:xfrm>
            <a:off x="8766814" y="5413711"/>
            <a:ext cx="1829975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若触发此断点则原程序进入错误界面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BEE52FA-883A-4860-82C9-80D4FAA3880B}"/>
              </a:ext>
            </a:extLst>
          </p:cNvPr>
          <p:cNvSpPr txBox="1"/>
          <p:nvPr/>
        </p:nvSpPr>
        <p:spPr>
          <a:xfrm>
            <a:off x="3973924" y="6588103"/>
            <a:ext cx="1620957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代码提取表截图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9F39C92-40A6-4528-9418-A02CC612CA89}"/>
              </a:ext>
            </a:extLst>
          </p:cNvPr>
          <p:cNvSpPr/>
          <p:nvPr/>
        </p:nvSpPr>
        <p:spPr>
          <a:xfrm>
            <a:off x="3973094" y="4412228"/>
            <a:ext cx="2425768" cy="448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01C71B9-397A-4126-8C4B-E8E1D0E74EB1}"/>
              </a:ext>
            </a:extLst>
          </p:cNvPr>
          <p:cNvCxnSpPr>
            <a:cxnSpLocks/>
          </p:cNvCxnSpPr>
          <p:nvPr/>
        </p:nvCxnSpPr>
        <p:spPr>
          <a:xfrm>
            <a:off x="7241218" y="3750971"/>
            <a:ext cx="132647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D8A90B4-5B75-4453-AC4E-EA619AE06436}"/>
              </a:ext>
            </a:extLst>
          </p:cNvPr>
          <p:cNvSpPr txBox="1"/>
          <p:nvPr/>
        </p:nvSpPr>
        <p:spPr>
          <a:xfrm>
            <a:off x="8766814" y="4343886"/>
            <a:ext cx="1638782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提取清洗前后的字符串查看效果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EA05F01-CBBD-4674-83E1-A8EF2BA629F6}"/>
              </a:ext>
            </a:extLst>
          </p:cNvPr>
          <p:cNvSpPr/>
          <p:nvPr/>
        </p:nvSpPr>
        <p:spPr>
          <a:xfrm>
            <a:off x="3735569" y="3526925"/>
            <a:ext cx="3411437" cy="448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F07B704-0338-4DDB-B828-5AE0B66BA3AA}"/>
              </a:ext>
            </a:extLst>
          </p:cNvPr>
          <p:cNvCxnSpPr>
            <a:cxnSpLocks/>
          </p:cNvCxnSpPr>
          <p:nvPr/>
        </p:nvCxnSpPr>
        <p:spPr>
          <a:xfrm>
            <a:off x="6577979" y="4619082"/>
            <a:ext cx="1989717" cy="171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639041E-D298-4531-8C0E-A044B69EDF3A}"/>
              </a:ext>
            </a:extLst>
          </p:cNvPr>
          <p:cNvSpPr txBox="1"/>
          <p:nvPr/>
        </p:nvSpPr>
        <p:spPr>
          <a:xfrm>
            <a:off x="8703185" y="3491436"/>
            <a:ext cx="1638782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提取用户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和组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准备检查权限</a:t>
            </a:r>
          </a:p>
        </p:txBody>
      </p:sp>
    </p:spTree>
    <p:extLst>
      <p:ext uri="{BB962C8B-B14F-4D97-AF65-F5344CB8AC3E}">
        <p14:creationId xmlns:p14="http://schemas.microsoft.com/office/powerpoint/2010/main" val="156427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/>
      <p:bldP spid="38" grpId="0" animBg="1"/>
      <p:bldP spid="40" grpId="0" animBg="1"/>
      <p:bldP spid="41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数据提取代码：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5332177-6FE9-46C7-93FC-FCAA74E4C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2" y="2098963"/>
            <a:ext cx="2124075" cy="37147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578A0FE-6CB7-43CD-A700-BC91C1D466F3}"/>
              </a:ext>
            </a:extLst>
          </p:cNvPr>
          <p:cNvSpPr txBox="1"/>
          <p:nvPr/>
        </p:nvSpPr>
        <p:spPr>
          <a:xfrm>
            <a:off x="231124" y="5897510"/>
            <a:ext cx="285206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参数复制时判断剩余空间大小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0685F9-21D0-4514-A8EF-7B068255D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5" y="1766119"/>
            <a:ext cx="2181225" cy="17716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4BD6449-0F88-438B-A199-9A05247ECA99}"/>
              </a:ext>
            </a:extLst>
          </p:cNvPr>
          <p:cNvSpPr txBox="1"/>
          <p:nvPr/>
        </p:nvSpPr>
        <p:spPr>
          <a:xfrm>
            <a:off x="3775950" y="3926182"/>
            <a:ext cx="2525050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读取脚本判断标记</a:t>
            </a:r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sh_bang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A890C7C-06AD-4CE6-90E3-B87EA4E5C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49" y="1335035"/>
            <a:ext cx="2085975" cy="456247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F184629-0DFA-4DAE-B916-C317273235A8}"/>
              </a:ext>
            </a:extLst>
          </p:cNvPr>
          <p:cNvSpPr txBox="1"/>
          <p:nvPr/>
        </p:nvSpPr>
        <p:spPr>
          <a:xfrm>
            <a:off x="6675769" y="6220238"/>
            <a:ext cx="2525050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读取脚本判断标记</a:t>
            </a:r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sh_bang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5D402B5-A94C-428A-89F6-4CCF51FA4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41" y="4699472"/>
            <a:ext cx="2190750" cy="80962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D7C0F64-E86E-4534-8E10-05B590703AEA}"/>
              </a:ext>
            </a:extLst>
          </p:cNvPr>
          <p:cNvSpPr txBox="1"/>
          <p:nvPr/>
        </p:nvSpPr>
        <p:spPr>
          <a:xfrm>
            <a:off x="4365801" y="5897510"/>
            <a:ext cx="121058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出错判断行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0401ECC-9945-457D-B5A4-71A8E71F8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52" y="2209800"/>
            <a:ext cx="2209800" cy="24384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1EBA77C-7D79-4C7C-AD0F-4D97AC61C709}"/>
              </a:ext>
            </a:extLst>
          </p:cNvPr>
          <p:cNvSpPr txBox="1"/>
          <p:nvPr/>
        </p:nvSpPr>
        <p:spPr>
          <a:xfrm>
            <a:off x="9499650" y="5054786"/>
            <a:ext cx="244169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程序返回时记录返回地址</a:t>
            </a:r>
          </a:p>
        </p:txBody>
      </p:sp>
    </p:spTree>
    <p:extLst>
      <p:ext uri="{BB962C8B-B14F-4D97-AF65-F5344CB8AC3E}">
        <p14:creationId xmlns:p14="http://schemas.microsoft.com/office/powerpoint/2010/main" val="247424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 animBg="1"/>
      <p:bldP spid="29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63816" y="1081382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01" y="1158259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源数据处理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共提取两段程序，分别为脚本程序运行时的数据和非脚本命令运行时数据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源数据超过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1w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行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27478A-554A-489D-A259-49301E4B6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8" y="3822174"/>
            <a:ext cx="6327189" cy="20591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94C4C9-E8CB-4606-9E3E-BE51EB9C44E3}"/>
              </a:ext>
            </a:extLst>
          </p:cNvPr>
          <p:cNvSpPr txBox="1"/>
          <p:nvPr/>
        </p:nvSpPr>
        <p:spPr>
          <a:xfrm>
            <a:off x="3021347" y="6187625"/>
            <a:ext cx="121058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源数据形式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9C2918-A828-4F14-B42A-275D4BBCCF2F}"/>
              </a:ext>
            </a:extLst>
          </p:cNvPr>
          <p:cNvSpPr/>
          <p:nvPr/>
        </p:nvSpPr>
        <p:spPr>
          <a:xfrm>
            <a:off x="8079484" y="2444461"/>
            <a:ext cx="2086346" cy="4429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开始阶段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6AD6C1-5ED6-411B-B900-BE167F82EF4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122657" y="2887372"/>
            <a:ext cx="0" cy="461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A69B0F8-F20D-45B3-8CFA-C6F58B01DCB0}"/>
              </a:ext>
            </a:extLst>
          </p:cNvPr>
          <p:cNvCxnSpPr>
            <a:cxnSpLocks/>
          </p:cNvCxnSpPr>
          <p:nvPr/>
        </p:nvCxnSpPr>
        <p:spPr>
          <a:xfrm flipH="1">
            <a:off x="8501264" y="3951482"/>
            <a:ext cx="235306" cy="555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88D0A3-DED9-47E8-B4B6-7AD327C247A6}"/>
              </a:ext>
            </a:extLst>
          </p:cNvPr>
          <p:cNvCxnSpPr>
            <a:cxnSpLocks/>
          </p:cNvCxnSpPr>
          <p:nvPr/>
        </p:nvCxnSpPr>
        <p:spPr>
          <a:xfrm>
            <a:off x="9828385" y="3961790"/>
            <a:ext cx="33524" cy="1636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010DD0A-037C-447E-8E3B-AB43F17D6E9C}"/>
              </a:ext>
            </a:extLst>
          </p:cNvPr>
          <p:cNvCxnSpPr/>
          <p:nvPr/>
        </p:nvCxnSpPr>
        <p:spPr>
          <a:xfrm>
            <a:off x="8492386" y="5114239"/>
            <a:ext cx="17755" cy="550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1516FCD-CC7C-4245-9DEC-5C34E8481DFB}"/>
              </a:ext>
            </a:extLst>
          </p:cNvPr>
          <p:cNvSpPr/>
          <p:nvPr/>
        </p:nvSpPr>
        <p:spPr>
          <a:xfrm>
            <a:off x="8079484" y="3431694"/>
            <a:ext cx="2086346" cy="4429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是否是脚本？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5ECAEF-9D9E-4BA6-8C68-9EB20BD255CE}"/>
              </a:ext>
            </a:extLst>
          </p:cNvPr>
          <p:cNvSpPr/>
          <p:nvPr/>
        </p:nvSpPr>
        <p:spPr>
          <a:xfrm>
            <a:off x="7318454" y="4561719"/>
            <a:ext cx="2086346" cy="4429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准备执行环境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A91C12-9032-47C0-A1C2-E2F91E2D5B24}"/>
              </a:ext>
            </a:extLst>
          </p:cNvPr>
          <p:cNvSpPr/>
          <p:nvPr/>
        </p:nvSpPr>
        <p:spPr>
          <a:xfrm>
            <a:off x="8044155" y="5750961"/>
            <a:ext cx="2086346" cy="4429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运行新文件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1B7781-1442-4792-BC85-683CA160FA24}"/>
              </a:ext>
            </a:extLst>
          </p:cNvPr>
          <p:cNvSpPr txBox="1"/>
          <p:nvPr/>
        </p:nvSpPr>
        <p:spPr>
          <a:xfrm>
            <a:off x="8044155" y="39721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是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23A39FE-42AF-49D3-9FE1-AC07EDFD4447}"/>
              </a:ext>
            </a:extLst>
          </p:cNvPr>
          <p:cNvSpPr txBox="1"/>
          <p:nvPr/>
        </p:nvSpPr>
        <p:spPr>
          <a:xfrm>
            <a:off x="9940259" y="439010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445770E-1B7D-4429-BACB-DE8BCBEEB542}"/>
              </a:ext>
            </a:extLst>
          </p:cNvPr>
          <p:cNvSpPr txBox="1"/>
          <p:nvPr/>
        </p:nvSpPr>
        <p:spPr>
          <a:xfrm>
            <a:off x="8312201" y="6360938"/>
            <a:ext cx="151618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exec.c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基本逻辑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53CA4CD-8042-40EE-BF3A-9F8605881A62}"/>
              </a:ext>
            </a:extLst>
          </p:cNvPr>
          <p:cNvCxnSpPr>
            <a:cxnSpLocks/>
          </p:cNvCxnSpPr>
          <p:nvPr/>
        </p:nvCxnSpPr>
        <p:spPr>
          <a:xfrm flipV="1">
            <a:off x="1145099" y="3439060"/>
            <a:ext cx="769473" cy="4580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4611E96A-BF2A-45EC-9B60-9925E139E4F0}"/>
              </a:ext>
            </a:extLst>
          </p:cNvPr>
          <p:cNvSpPr/>
          <p:nvPr/>
        </p:nvSpPr>
        <p:spPr>
          <a:xfrm>
            <a:off x="232771" y="4012993"/>
            <a:ext cx="1400721" cy="448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EFDE7B9-095E-4854-B5DB-9500F7E331B9}"/>
              </a:ext>
            </a:extLst>
          </p:cNvPr>
          <p:cNvSpPr txBox="1"/>
          <p:nvPr/>
        </p:nvSpPr>
        <p:spPr>
          <a:xfrm>
            <a:off x="2099591" y="3218507"/>
            <a:ext cx="100540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断点位置</a:t>
            </a:r>
          </a:p>
        </p:txBody>
      </p:sp>
    </p:spTree>
    <p:extLst>
      <p:ext uri="{BB962C8B-B14F-4D97-AF65-F5344CB8AC3E}">
        <p14:creationId xmlns:p14="http://schemas.microsoft.com/office/powerpoint/2010/main" val="19731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23" grpId="0" animBg="1"/>
      <p:bldP spid="24" grpId="0" animBg="1"/>
      <p:bldP spid="26" grpId="0" animBg="1"/>
      <p:bldP spid="28" grpId="0"/>
      <p:bldP spid="29" grpId="0"/>
      <p:bldP spid="32" grpId="0" animBg="1"/>
      <p:bldP spid="35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63816" y="1081382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01" y="1158259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源数据处理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共提取两段程序，分别为脚本程序运行时的数据和非脚本命令运行时数据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源数据超过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1w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行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27478A-554A-489D-A259-49301E4B6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8" y="3822174"/>
            <a:ext cx="6327189" cy="20591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94C4C9-E8CB-4606-9E3E-BE51EB9C44E3}"/>
              </a:ext>
            </a:extLst>
          </p:cNvPr>
          <p:cNvSpPr txBox="1"/>
          <p:nvPr/>
        </p:nvSpPr>
        <p:spPr>
          <a:xfrm>
            <a:off x="3021347" y="6187625"/>
            <a:ext cx="121058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源数据形式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9C2918-A828-4F14-B42A-275D4BBCCF2F}"/>
              </a:ext>
            </a:extLst>
          </p:cNvPr>
          <p:cNvSpPr/>
          <p:nvPr/>
        </p:nvSpPr>
        <p:spPr>
          <a:xfrm>
            <a:off x="8079484" y="2444461"/>
            <a:ext cx="2086346" cy="4429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开始阶段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6AD6C1-5ED6-411B-B900-BE167F82EF4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122657" y="2887372"/>
            <a:ext cx="0" cy="461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A69B0F8-F20D-45B3-8CFA-C6F58B01DCB0}"/>
              </a:ext>
            </a:extLst>
          </p:cNvPr>
          <p:cNvCxnSpPr>
            <a:cxnSpLocks/>
          </p:cNvCxnSpPr>
          <p:nvPr/>
        </p:nvCxnSpPr>
        <p:spPr>
          <a:xfrm flipH="1">
            <a:off x="8501264" y="3951482"/>
            <a:ext cx="235306" cy="555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88D0A3-DED9-47E8-B4B6-7AD327C247A6}"/>
              </a:ext>
            </a:extLst>
          </p:cNvPr>
          <p:cNvCxnSpPr>
            <a:cxnSpLocks/>
          </p:cNvCxnSpPr>
          <p:nvPr/>
        </p:nvCxnSpPr>
        <p:spPr>
          <a:xfrm>
            <a:off x="9828385" y="3961790"/>
            <a:ext cx="33524" cy="1636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010DD0A-037C-447E-8E3B-AB43F17D6E9C}"/>
              </a:ext>
            </a:extLst>
          </p:cNvPr>
          <p:cNvCxnSpPr/>
          <p:nvPr/>
        </p:nvCxnSpPr>
        <p:spPr>
          <a:xfrm>
            <a:off x="8492386" y="5114239"/>
            <a:ext cx="17755" cy="550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1516FCD-CC7C-4245-9DEC-5C34E8481DFB}"/>
              </a:ext>
            </a:extLst>
          </p:cNvPr>
          <p:cNvSpPr/>
          <p:nvPr/>
        </p:nvSpPr>
        <p:spPr>
          <a:xfrm>
            <a:off x="8079484" y="3431694"/>
            <a:ext cx="2086346" cy="4429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是否是脚本？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5ECAEF-9D9E-4BA6-8C68-9EB20BD255CE}"/>
              </a:ext>
            </a:extLst>
          </p:cNvPr>
          <p:cNvSpPr/>
          <p:nvPr/>
        </p:nvSpPr>
        <p:spPr>
          <a:xfrm>
            <a:off x="7318454" y="4561719"/>
            <a:ext cx="2086346" cy="4429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准备执行环境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A91C12-9032-47C0-A1C2-E2F91E2D5B24}"/>
              </a:ext>
            </a:extLst>
          </p:cNvPr>
          <p:cNvSpPr/>
          <p:nvPr/>
        </p:nvSpPr>
        <p:spPr>
          <a:xfrm>
            <a:off x="8044155" y="5750961"/>
            <a:ext cx="2086346" cy="4429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运行新文件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1B7781-1442-4792-BC85-683CA160FA24}"/>
              </a:ext>
            </a:extLst>
          </p:cNvPr>
          <p:cNvSpPr txBox="1"/>
          <p:nvPr/>
        </p:nvSpPr>
        <p:spPr>
          <a:xfrm>
            <a:off x="8044155" y="39721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是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23A39FE-42AF-49D3-9FE1-AC07EDFD4447}"/>
              </a:ext>
            </a:extLst>
          </p:cNvPr>
          <p:cNvSpPr txBox="1"/>
          <p:nvPr/>
        </p:nvSpPr>
        <p:spPr>
          <a:xfrm>
            <a:off x="9940259" y="439010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445770E-1B7D-4429-BACB-DE8BCBEEB542}"/>
              </a:ext>
            </a:extLst>
          </p:cNvPr>
          <p:cNvSpPr txBox="1"/>
          <p:nvPr/>
        </p:nvSpPr>
        <p:spPr>
          <a:xfrm>
            <a:off x="8312201" y="6360938"/>
            <a:ext cx="151618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exec.c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基本逻辑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53CA4CD-8042-40EE-BF3A-9F8605881A62}"/>
              </a:ext>
            </a:extLst>
          </p:cNvPr>
          <p:cNvCxnSpPr>
            <a:cxnSpLocks/>
          </p:cNvCxnSpPr>
          <p:nvPr/>
        </p:nvCxnSpPr>
        <p:spPr>
          <a:xfrm flipV="1">
            <a:off x="1145099" y="3439060"/>
            <a:ext cx="769473" cy="4580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4611E96A-BF2A-45EC-9B60-9925E139E4F0}"/>
              </a:ext>
            </a:extLst>
          </p:cNvPr>
          <p:cNvSpPr/>
          <p:nvPr/>
        </p:nvSpPr>
        <p:spPr>
          <a:xfrm>
            <a:off x="232771" y="4012993"/>
            <a:ext cx="1400721" cy="448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EFDE7B9-095E-4854-B5DB-9500F7E331B9}"/>
              </a:ext>
            </a:extLst>
          </p:cNvPr>
          <p:cNvSpPr txBox="1"/>
          <p:nvPr/>
        </p:nvSpPr>
        <p:spPr>
          <a:xfrm>
            <a:off x="2099591" y="3218507"/>
            <a:ext cx="100540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断点位置</a:t>
            </a:r>
          </a:p>
        </p:txBody>
      </p:sp>
    </p:spTree>
    <p:extLst>
      <p:ext uri="{BB962C8B-B14F-4D97-AF65-F5344CB8AC3E}">
        <p14:creationId xmlns:p14="http://schemas.microsoft.com/office/powerpoint/2010/main" val="166413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 animBg="1"/>
      <p:bldP spid="35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63816" y="1081382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01" y="1158259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源数据处理代码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数据中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exec.c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被执行多次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中间数据生成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关键变量的值分别写入不同数组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	           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构建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数组，内含全部中间代码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7FB401-CEAB-489F-89F2-C41BEBA4F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2" y="2352536"/>
            <a:ext cx="3314700" cy="981075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6EAAAAD-21AF-4532-8978-D62B729E0DE1}"/>
              </a:ext>
            </a:extLst>
          </p:cNvPr>
          <p:cNvCxnSpPr>
            <a:cxnSpLocks/>
          </p:cNvCxnSpPr>
          <p:nvPr/>
        </p:nvCxnSpPr>
        <p:spPr>
          <a:xfrm>
            <a:off x="1926454" y="3130205"/>
            <a:ext cx="266331" cy="4497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3931FFCB-9C27-451D-85E0-58D91BE2A66C}"/>
              </a:ext>
            </a:extLst>
          </p:cNvPr>
          <p:cNvSpPr/>
          <p:nvPr/>
        </p:nvSpPr>
        <p:spPr>
          <a:xfrm>
            <a:off x="1297971" y="2517324"/>
            <a:ext cx="1400721" cy="448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BC11143-6181-48CF-8EAD-A8646A1F887F}"/>
              </a:ext>
            </a:extLst>
          </p:cNvPr>
          <p:cNvSpPr txBox="1"/>
          <p:nvPr/>
        </p:nvSpPr>
        <p:spPr>
          <a:xfrm>
            <a:off x="1009709" y="3698147"/>
            <a:ext cx="276330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添加标记，记录被执行次数，筛选出目标程序对应的</a:t>
            </a:r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exec.c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48776A3-4099-498B-A36D-29A1BB79F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9" y="4904403"/>
            <a:ext cx="4476750" cy="1590675"/>
          </a:xfrm>
          <a:prstGeom prst="rect">
            <a:avLst/>
          </a:prstGeom>
        </p:spPr>
      </p:pic>
      <p:sp>
        <p:nvSpPr>
          <p:cNvPr id="36" name="椭圆 35">
            <a:extLst>
              <a:ext uri="{FF2B5EF4-FFF2-40B4-BE49-F238E27FC236}">
                <a16:creationId xmlns:a16="http://schemas.microsoft.com/office/drawing/2014/main" id="{41AE1D72-3D96-4EFC-9F21-48D58289CA77}"/>
              </a:ext>
            </a:extLst>
          </p:cNvPr>
          <p:cNvSpPr/>
          <p:nvPr/>
        </p:nvSpPr>
        <p:spPr>
          <a:xfrm>
            <a:off x="1690998" y="5699740"/>
            <a:ext cx="3795461" cy="448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4726DD6-4F04-4AFC-9A76-E57573ECF8E2}"/>
              </a:ext>
            </a:extLst>
          </p:cNvPr>
          <p:cNvSpPr/>
          <p:nvPr/>
        </p:nvSpPr>
        <p:spPr>
          <a:xfrm>
            <a:off x="1690997" y="6147364"/>
            <a:ext cx="3795461" cy="448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8C02BD2-C5C2-49E1-955D-16198DD39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478" y="2356599"/>
            <a:ext cx="3421002" cy="194807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0C0D06F-976B-4A64-9720-4E852EA70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76" y="4895801"/>
            <a:ext cx="3638411" cy="1582999"/>
          </a:xfrm>
          <a:prstGeom prst="rect">
            <a:avLst/>
          </a:prstGeom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B4F0E5CB-6C4E-4BD3-B4E0-4B752E8BA9AF}"/>
              </a:ext>
            </a:extLst>
          </p:cNvPr>
          <p:cNvSpPr/>
          <p:nvPr/>
        </p:nvSpPr>
        <p:spPr>
          <a:xfrm>
            <a:off x="6824227" y="3248064"/>
            <a:ext cx="2915069" cy="11334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F9AC0F0-32E8-484D-8885-4D80E0E8B5D7}"/>
              </a:ext>
            </a:extLst>
          </p:cNvPr>
          <p:cNvSpPr/>
          <p:nvPr/>
        </p:nvSpPr>
        <p:spPr>
          <a:xfrm>
            <a:off x="7253391" y="5776618"/>
            <a:ext cx="1624279" cy="5667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27497FE-CE71-4195-9A56-492E20DBF988}"/>
              </a:ext>
            </a:extLst>
          </p:cNvPr>
          <p:cNvCxnSpPr>
            <a:cxnSpLocks/>
          </p:cNvCxnSpPr>
          <p:nvPr/>
        </p:nvCxnSpPr>
        <p:spPr>
          <a:xfrm>
            <a:off x="9023844" y="6026697"/>
            <a:ext cx="1447783" cy="332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5EDA286-2998-401E-A77D-067E4E4460B7}"/>
              </a:ext>
            </a:extLst>
          </p:cNvPr>
          <p:cNvSpPr txBox="1"/>
          <p:nvPr/>
        </p:nvSpPr>
        <p:spPr>
          <a:xfrm>
            <a:off x="10577429" y="5919341"/>
            <a:ext cx="152782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打印中间数据</a:t>
            </a:r>
          </a:p>
        </p:txBody>
      </p:sp>
    </p:spTree>
    <p:extLst>
      <p:ext uri="{BB962C8B-B14F-4D97-AF65-F5344CB8AC3E}">
        <p14:creationId xmlns:p14="http://schemas.microsoft.com/office/powerpoint/2010/main" val="259762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6" grpId="0" animBg="1"/>
      <p:bldP spid="37" grpId="0" animBg="1"/>
      <p:bldP spid="42" grpId="0" animBg="1"/>
      <p:bldP spid="43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63816" y="1081382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01" y="1158259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中间数据格式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					json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格式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403B6-6F99-452B-81F3-802EC3E30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4" y="1947801"/>
            <a:ext cx="2546171" cy="39155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B7841F-6DDB-44B7-B655-F6829AD2C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67" y="1887877"/>
            <a:ext cx="7428899" cy="40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63816" y="1081382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01" y="1158259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生成代码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8E25AA-5C53-48E4-8D9D-5A9BBAD5E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41" y="1904076"/>
            <a:ext cx="3390946" cy="20376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90686C-71B9-4482-9B57-6DBCB73BC374}"/>
              </a:ext>
            </a:extLst>
          </p:cNvPr>
          <p:cNvSpPr txBox="1"/>
          <p:nvPr/>
        </p:nvSpPr>
        <p:spPr>
          <a:xfrm>
            <a:off x="1116240" y="4236360"/>
            <a:ext cx="2763301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逐行读入并解析，存入数组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F2E66CD-6218-47CD-8BBE-54AE4721F745}"/>
              </a:ext>
            </a:extLst>
          </p:cNvPr>
          <p:cNvSpPr/>
          <p:nvPr/>
        </p:nvSpPr>
        <p:spPr>
          <a:xfrm>
            <a:off x="680880" y="2050976"/>
            <a:ext cx="1183431" cy="3562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20034AB-1F6E-433C-B7B2-94F73C4E3012}"/>
              </a:ext>
            </a:extLst>
          </p:cNvPr>
          <p:cNvSpPr/>
          <p:nvPr/>
        </p:nvSpPr>
        <p:spPr>
          <a:xfrm>
            <a:off x="680879" y="2744776"/>
            <a:ext cx="1183431" cy="3562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0086F57-6141-4627-BE2A-EBF49C0228DF}"/>
              </a:ext>
            </a:extLst>
          </p:cNvPr>
          <p:cNvSpPr/>
          <p:nvPr/>
        </p:nvSpPr>
        <p:spPr>
          <a:xfrm>
            <a:off x="680878" y="3283721"/>
            <a:ext cx="1183431" cy="3562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39CCD4-F8FE-48E1-83CD-69419C309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41" y="4867361"/>
            <a:ext cx="4724400" cy="352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1D91DD2-C502-4865-BB48-4183292B5E94}"/>
              </a:ext>
            </a:extLst>
          </p:cNvPr>
          <p:cNvSpPr txBox="1"/>
          <p:nvPr/>
        </p:nvSpPr>
        <p:spPr>
          <a:xfrm>
            <a:off x="1666655" y="5530464"/>
            <a:ext cx="2763301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把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转换为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格式并输出</a:t>
            </a:r>
          </a:p>
        </p:txBody>
      </p:sp>
    </p:spTree>
    <p:extLst>
      <p:ext uri="{BB962C8B-B14F-4D97-AF65-F5344CB8AC3E}">
        <p14:creationId xmlns:p14="http://schemas.microsoft.com/office/powerpoint/2010/main" val="176785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D93C8-658D-4647-A6C4-05083F0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1CB4FD-AEC6-4ACF-B046-C5F6739F0A75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0B211E-FE48-4A54-B394-C755F03D4DD6}"/>
              </a:ext>
            </a:extLst>
          </p:cNvPr>
          <p:cNvSpPr txBox="1"/>
          <p:nvPr/>
        </p:nvSpPr>
        <p:spPr>
          <a:xfrm>
            <a:off x="566257" y="127156"/>
            <a:ext cx="251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大纲</a:t>
            </a:r>
            <a:endParaRPr lang="en-US" altLang="zh-CN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8312F24-48FA-4425-BD5B-C51E896E7098}"/>
              </a:ext>
            </a:extLst>
          </p:cNvPr>
          <p:cNvSpPr txBox="1"/>
          <p:nvPr/>
        </p:nvSpPr>
        <p:spPr>
          <a:xfrm>
            <a:off x="566257" y="943077"/>
            <a:ext cx="90463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概述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细节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3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分工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91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特色：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拟人化，动画化，模块化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界面展示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98766" y="5172646"/>
            <a:ext cx="1005403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开始界面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1887" y="6099014"/>
            <a:ext cx="1415772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程序运行环境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870192-3F68-42B2-B3F8-C45FC3C3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4" y="2580829"/>
            <a:ext cx="4409022" cy="24065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B7EB9D-A561-4463-B4F2-E43ADE7BE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258" y="1247684"/>
            <a:ext cx="4268114" cy="23296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55298C-F75E-491D-A3DC-959E7C09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621" y="3563595"/>
            <a:ext cx="4299427" cy="234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界面展示：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Picture 3" descr="错误场景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11" y="1769534"/>
            <a:ext cx="3515361" cy="214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11" y="3910253"/>
            <a:ext cx="3515361" cy="233814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79989" y="6369635"/>
            <a:ext cx="1005403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报错界面</a:t>
            </a:r>
          </a:p>
        </p:txBody>
      </p:sp>
      <p:pic>
        <p:nvPicPr>
          <p:cNvPr id="17" name="图片 16" descr="C:\Users\Administrator\Desktop\close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436" y="1611782"/>
            <a:ext cx="2263775" cy="22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C:\Users\Administrator\Desktop\open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90" y="3908210"/>
            <a:ext cx="1903730" cy="190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89" y="1068128"/>
            <a:ext cx="2793365" cy="180911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004" y="3313059"/>
            <a:ext cx="1572260" cy="29946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463569" y="6146397"/>
            <a:ext cx="270088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小人搬箱子（变量赋值）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520342" y="6369635"/>
            <a:ext cx="2441694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喷头（表示字符串清洗）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23552" y="2954120"/>
            <a:ext cx="2441694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卡车（表示复制字符串）</a:t>
            </a:r>
          </a:p>
        </p:txBody>
      </p:sp>
    </p:spTree>
    <p:extLst>
      <p:ext uri="{BB962C8B-B14F-4D97-AF65-F5344CB8AC3E}">
        <p14:creationId xmlns:p14="http://schemas.microsoft.com/office/powerpoint/2010/main" val="397935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D93C8-658D-4647-A6C4-05083F0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1CB4FD-AEC6-4ACF-B046-C5F6739F0A75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0B211E-FE48-4A54-B394-C755F03D4DD6}"/>
              </a:ext>
            </a:extLst>
          </p:cNvPr>
          <p:cNvSpPr txBox="1"/>
          <p:nvPr/>
        </p:nvSpPr>
        <p:spPr>
          <a:xfrm>
            <a:off x="566257" y="127156"/>
            <a:ext cx="251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大纲</a:t>
            </a:r>
            <a:endParaRPr lang="en-US" altLang="zh-CN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8312F24-48FA-4425-BD5B-C51E896E7098}"/>
              </a:ext>
            </a:extLst>
          </p:cNvPr>
          <p:cNvSpPr txBox="1"/>
          <p:nvPr/>
        </p:nvSpPr>
        <p:spPr>
          <a:xfrm>
            <a:off x="566257" y="943077"/>
            <a:ext cx="90463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概述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细节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分工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21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模块化：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六大类动画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——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判断相等，赋值，提取数据 ，错误中断，运算，字符串显示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756" y="2004811"/>
            <a:ext cx="6069337" cy="37273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07169" y="6121627"/>
            <a:ext cx="2236510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第一类动画：判断相等</a:t>
            </a:r>
          </a:p>
        </p:txBody>
      </p:sp>
    </p:spTree>
    <p:extLst>
      <p:ext uri="{BB962C8B-B14F-4D97-AF65-F5344CB8AC3E}">
        <p14:creationId xmlns:p14="http://schemas.microsoft.com/office/powerpoint/2010/main" val="367790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模块化：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六大类动画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——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判断相等，赋值，提取数据 ，错误中断，运算，字符串显示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97" y="1966498"/>
            <a:ext cx="6238988" cy="380395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46220" y="6146397"/>
            <a:ext cx="1826141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第二类动画：赋值</a:t>
            </a:r>
          </a:p>
        </p:txBody>
      </p:sp>
    </p:spTree>
    <p:extLst>
      <p:ext uri="{BB962C8B-B14F-4D97-AF65-F5344CB8AC3E}">
        <p14:creationId xmlns:p14="http://schemas.microsoft.com/office/powerpoint/2010/main" val="22707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模块化：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六大类动画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——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判断相等，赋值，提取数据 ，错误中断，运算，字符串显示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69" y="2080683"/>
            <a:ext cx="6199028" cy="377959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518484" y="6146397"/>
            <a:ext cx="2282997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第三类动画：提取数据 </a:t>
            </a:r>
          </a:p>
        </p:txBody>
      </p:sp>
    </p:spTree>
    <p:extLst>
      <p:ext uri="{BB962C8B-B14F-4D97-AF65-F5344CB8AC3E}">
        <p14:creationId xmlns:p14="http://schemas.microsoft.com/office/powerpoint/2010/main" val="29499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模块化：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六大类动画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——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判断相等，赋值，提取数据 ，错误中断，运算，字符串显示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Picture 3" descr="错误场景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07" y="2229670"/>
            <a:ext cx="5051692" cy="307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9" y="2229670"/>
            <a:ext cx="4625138" cy="30762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581770" y="6121627"/>
            <a:ext cx="2236510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第四类动画：错误中断</a:t>
            </a:r>
          </a:p>
        </p:txBody>
      </p:sp>
    </p:spTree>
    <p:extLst>
      <p:ext uri="{BB962C8B-B14F-4D97-AF65-F5344CB8AC3E}">
        <p14:creationId xmlns:p14="http://schemas.microsoft.com/office/powerpoint/2010/main" val="34996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模块化：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六大类动画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——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判断相等，赋值，提取数据 ，错误中断，运算，字符串显示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02" y="2021512"/>
            <a:ext cx="5878297" cy="35840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59979" y="6083924"/>
            <a:ext cx="1826141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第五类动画：运算</a:t>
            </a:r>
          </a:p>
        </p:txBody>
      </p:sp>
    </p:spTree>
    <p:extLst>
      <p:ext uri="{BB962C8B-B14F-4D97-AF65-F5344CB8AC3E}">
        <p14:creationId xmlns:p14="http://schemas.microsoft.com/office/powerpoint/2010/main" val="98137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模块化：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六大类动画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——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判断相等，赋值，提取数据 ，错误中断，运算，字符串显示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66" y="2023972"/>
            <a:ext cx="6050601" cy="368900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99919" y="6083924"/>
            <a:ext cx="2441694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第六类动画：字符串显示</a:t>
            </a:r>
          </a:p>
        </p:txBody>
      </p:sp>
    </p:spTree>
    <p:extLst>
      <p:ext uri="{BB962C8B-B14F-4D97-AF65-F5344CB8AC3E}">
        <p14:creationId xmlns:p14="http://schemas.microsoft.com/office/powerpoint/2010/main" val="334845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03" y="1702067"/>
            <a:ext cx="5694559" cy="433281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927350" y="4092316"/>
            <a:ext cx="7080249" cy="98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文字描述：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74439" y="6238797"/>
            <a:ext cx="1415772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动画描述截图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387600" y="3790672"/>
            <a:ext cx="76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3323012" y="1805688"/>
            <a:ext cx="1258340" cy="42484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19748" y="3699198"/>
            <a:ext cx="1004936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动画类型</a:t>
            </a:r>
          </a:p>
        </p:txBody>
      </p:sp>
      <p:sp>
        <p:nvSpPr>
          <p:cNvPr id="15" name="椭圆 14"/>
          <p:cNvSpPr/>
          <p:nvPr/>
        </p:nvSpPr>
        <p:spPr>
          <a:xfrm>
            <a:off x="4837661" y="1786468"/>
            <a:ext cx="1978006" cy="42484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984941" y="3813532"/>
            <a:ext cx="104992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258794" y="3621395"/>
            <a:ext cx="1004936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动画内容</a:t>
            </a:r>
          </a:p>
        </p:txBody>
      </p:sp>
    </p:spTree>
    <p:extLst>
      <p:ext uri="{BB962C8B-B14F-4D97-AF65-F5344CB8AC3E}">
        <p14:creationId xmlns:p14="http://schemas.microsoft.com/office/powerpoint/2010/main" val="9512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使用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anime.js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框架进行开发，大大方便了动画效果的实现。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搭建云服务器，将本地的网站上传至云端可以供一直浏览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使用模块化设计，将动画进行合理的分类，以致实现更好的效果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对于不能分类的动画我们进行特殊处理，使整个动画充满逻辑性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素材的选取保证了像素的清晰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可视化部分代码共计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1500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行左右，整个项目已经完整上传至</a:t>
            </a:r>
            <a:r>
              <a:rPr lang="en-US" altLang="zh-CN" sz="2400" dirty="0">
                <a:hlinkClick r:id="rId3"/>
              </a:rPr>
              <a:t>https://github.com/gxy666/OS_PRO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网页浏览地址为</a:t>
            </a:r>
            <a:r>
              <a:rPr lang="en-US" altLang="zh-CN" sz="2400" dirty="0">
                <a:hlinkClick r:id="rId4"/>
              </a:rPr>
              <a:t>http://gxyssd.cn/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6544674" y="3767813"/>
            <a:ext cx="9046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61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D93C8-658D-4647-A6C4-05083F0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1CB4FD-AEC6-4ACF-B046-C5F6739F0A75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0B211E-FE48-4A54-B394-C755F03D4DD6}"/>
              </a:ext>
            </a:extLst>
          </p:cNvPr>
          <p:cNvSpPr txBox="1"/>
          <p:nvPr/>
        </p:nvSpPr>
        <p:spPr>
          <a:xfrm>
            <a:off x="566257" y="127156"/>
            <a:ext cx="251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大纲</a:t>
            </a:r>
            <a:endParaRPr lang="en-US" altLang="zh-CN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8312F24-48FA-4425-BD5B-C51E896E7098}"/>
              </a:ext>
            </a:extLst>
          </p:cNvPr>
          <p:cNvSpPr txBox="1"/>
          <p:nvPr/>
        </p:nvSpPr>
        <p:spPr>
          <a:xfrm>
            <a:off x="566257" y="943077"/>
            <a:ext cx="90463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概述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细节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分工</a:t>
            </a:r>
            <a:endParaRPr lang="en-US" altLang="zh-CN" sz="3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89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分工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使用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进行通信，保证了工作的独立性和工作效率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273F8C-D166-47C6-8E12-D4A968246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3" y="1833979"/>
            <a:ext cx="4895850" cy="3495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24235B-B4F0-44A4-B01E-2DB27B6D5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23" y="2667000"/>
            <a:ext cx="5667375" cy="1524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32CBD0C-1448-4CF8-A64C-2001630CB89C}"/>
              </a:ext>
            </a:extLst>
          </p:cNvPr>
          <p:cNvSpPr txBox="1"/>
          <p:nvPr/>
        </p:nvSpPr>
        <p:spPr>
          <a:xfrm>
            <a:off x="2281561" y="5610687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读取代码</a:t>
            </a:r>
          </a:p>
        </p:txBody>
      </p:sp>
    </p:spTree>
    <p:extLst>
      <p:ext uri="{BB962C8B-B14F-4D97-AF65-F5344CB8AC3E}">
        <p14:creationId xmlns:p14="http://schemas.microsoft.com/office/powerpoint/2010/main" val="62027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D93C8-658D-4647-A6C4-05083F0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1CB4FD-AEC6-4ACF-B046-C5F6739F0A75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0B211E-FE48-4A54-B394-C755F03D4DD6}"/>
              </a:ext>
            </a:extLst>
          </p:cNvPr>
          <p:cNvSpPr txBox="1"/>
          <p:nvPr/>
        </p:nvSpPr>
        <p:spPr>
          <a:xfrm>
            <a:off x="566257" y="127156"/>
            <a:ext cx="251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大纲</a:t>
            </a:r>
            <a:endParaRPr lang="en-US" altLang="zh-CN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8312F24-48FA-4425-BD5B-C51E896E7098}"/>
              </a:ext>
            </a:extLst>
          </p:cNvPr>
          <p:cNvSpPr txBox="1"/>
          <p:nvPr/>
        </p:nvSpPr>
        <p:spPr>
          <a:xfrm>
            <a:off x="566257" y="943077"/>
            <a:ext cx="90463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概述</a:t>
            </a:r>
            <a:endParaRPr lang="en-US" altLang="zh-CN" sz="3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细节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分工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407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分工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荆嘉政：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筛选需展示的过程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     2.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编写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gdb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脚本提取数据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     3.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读取数据并转为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格式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高翔宇：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zh-CN" altLang="zh-CN" sz="2000" dirty="0"/>
              <a:t>将</a:t>
            </a:r>
            <a:r>
              <a:rPr lang="en-US" altLang="zh-CN" sz="2000" dirty="0" err="1"/>
              <a:t>json</a:t>
            </a:r>
            <a:r>
              <a:rPr lang="zh-CN" altLang="zh-CN" sz="2000" dirty="0"/>
              <a:t>格式的文件读入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	    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zh-CN" altLang="zh-CN" sz="2000" dirty="0"/>
              <a:t>模块化的编写上述各中动画场景并组合。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     3.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搭建服务器并调试</a:t>
            </a:r>
          </a:p>
        </p:txBody>
      </p:sp>
    </p:spTree>
    <p:extLst>
      <p:ext uri="{BB962C8B-B14F-4D97-AF65-F5344CB8AC3E}">
        <p14:creationId xmlns:p14="http://schemas.microsoft.com/office/powerpoint/2010/main" val="381147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3074" y="1270970"/>
            <a:ext cx="3033889" cy="1325563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  You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1026" name="Picture 2" descr="âé®é¢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92" y="2889954"/>
            <a:ext cx="2883252" cy="288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50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概述 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主要目标：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展示</a:t>
            </a:r>
            <a:r>
              <a:rPr lang="en-US" altLang="zh-CN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exec.c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执行过程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核心展示函数：</a:t>
            </a:r>
            <a:r>
              <a:rPr lang="en-US" altLang="zh-CN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do_execve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（函数在执行新程序时对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命令行参数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环境参数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进行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初始化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， </a:t>
            </a: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返                                                                  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返回新程序的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运行地址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运行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新加载的程序）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其他展示函数：</a:t>
            </a:r>
            <a:r>
              <a:rPr lang="en-US" altLang="zh-CN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copy_strings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（从用户空间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复制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参数到内核空间提供给目标函数执行）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可视化思路：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为了更清楚的展示内核代码的执行过程，我们将变量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拟人化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，并把程序运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		      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行空间比作小人生存的场景。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	     2.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把各种内核中发生的动作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分类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，编写不同类型的动画进行展示。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分工：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荆嘉政主要负责提取数据，高翔宇主要负责可视化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D93C8-658D-4647-A6C4-05083F0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1CB4FD-AEC6-4ACF-B046-C5F6739F0A75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0B211E-FE48-4A54-B394-C755F03D4DD6}"/>
              </a:ext>
            </a:extLst>
          </p:cNvPr>
          <p:cNvSpPr txBox="1"/>
          <p:nvPr/>
        </p:nvSpPr>
        <p:spPr>
          <a:xfrm>
            <a:off x="566257" y="127156"/>
            <a:ext cx="251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大纲</a:t>
            </a:r>
            <a:endParaRPr lang="en-US" altLang="zh-CN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8312F24-48FA-4425-BD5B-C51E896E7098}"/>
              </a:ext>
            </a:extLst>
          </p:cNvPr>
          <p:cNvSpPr txBox="1"/>
          <p:nvPr/>
        </p:nvSpPr>
        <p:spPr>
          <a:xfrm>
            <a:off x="566257" y="943077"/>
            <a:ext cx="90463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概述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细节</a:t>
            </a:r>
            <a:endParaRPr lang="en-US" altLang="zh-CN" sz="3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分工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85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细节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所选内容较少→实现较为详细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细节的取舍：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有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明确意义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的部分（取）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	2.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出现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关键变量操作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（取）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	3.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关键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函数（取）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	4.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简单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无关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的代码、函数（舍）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01" y="1121164"/>
            <a:ext cx="2589445" cy="12100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66" y="1110923"/>
            <a:ext cx="3334876" cy="10661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69" y="4765832"/>
            <a:ext cx="2933700" cy="51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51" y="4882305"/>
            <a:ext cx="1362075" cy="314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79" y="4988350"/>
            <a:ext cx="1152525" cy="190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07691" y="2562307"/>
            <a:ext cx="285206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判断是否有权限执行目标函数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570374" y="2562307"/>
            <a:ext cx="121058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字符串清洗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89309" y="5611948"/>
            <a:ext cx="1620957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简单的计数函数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33026" y="5641979"/>
            <a:ext cx="1620957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复制参数的函数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48580" y="5641979"/>
            <a:ext cx="203132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关键判断参数的复制</a:t>
            </a:r>
          </a:p>
        </p:txBody>
      </p:sp>
    </p:spTree>
    <p:extLst>
      <p:ext uri="{BB962C8B-B14F-4D97-AF65-F5344CB8AC3E}">
        <p14:creationId xmlns:p14="http://schemas.microsoft.com/office/powerpoint/2010/main" val="71394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细节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共筛选出细节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77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步（不包括循环的部分）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38" y="1922046"/>
            <a:ext cx="4596791" cy="435518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56054" y="6369635"/>
            <a:ext cx="1620957" cy="3385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细节说明表截图</a:t>
            </a:r>
          </a:p>
        </p:txBody>
      </p:sp>
      <p:sp>
        <p:nvSpPr>
          <p:cNvPr id="3" name="椭圆 2"/>
          <p:cNvSpPr/>
          <p:nvPr/>
        </p:nvSpPr>
        <p:spPr>
          <a:xfrm>
            <a:off x="4011871" y="4500863"/>
            <a:ext cx="682606" cy="3193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2596034" y="4377267"/>
            <a:ext cx="1334600" cy="279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43882" y="4220682"/>
            <a:ext cx="100540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判断动画</a:t>
            </a:r>
          </a:p>
        </p:txBody>
      </p:sp>
      <p:sp>
        <p:nvSpPr>
          <p:cNvPr id="14" name="椭圆 13"/>
          <p:cNvSpPr/>
          <p:nvPr/>
        </p:nvSpPr>
        <p:spPr>
          <a:xfrm>
            <a:off x="3930633" y="4987956"/>
            <a:ext cx="549577" cy="3612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2602084" y="5071533"/>
            <a:ext cx="1195520" cy="592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451975" y="4873835"/>
            <a:ext cx="100540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赋值动画</a:t>
            </a:r>
          </a:p>
        </p:txBody>
      </p:sp>
      <p:sp>
        <p:nvSpPr>
          <p:cNvPr id="18" name="椭圆 17"/>
          <p:cNvSpPr/>
          <p:nvPr/>
        </p:nvSpPr>
        <p:spPr>
          <a:xfrm>
            <a:off x="3768138" y="2025939"/>
            <a:ext cx="1170073" cy="568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2602083" y="2150533"/>
            <a:ext cx="933054" cy="129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49931" y="1941843"/>
            <a:ext cx="100540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开始动画</a:t>
            </a:r>
          </a:p>
        </p:txBody>
      </p:sp>
      <p:sp>
        <p:nvSpPr>
          <p:cNvPr id="22" name="椭圆 21"/>
          <p:cNvSpPr/>
          <p:nvPr/>
        </p:nvSpPr>
        <p:spPr>
          <a:xfrm>
            <a:off x="4100421" y="2987437"/>
            <a:ext cx="682606" cy="3193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2639063" y="2987437"/>
            <a:ext cx="1291570" cy="137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451975" y="2786854"/>
            <a:ext cx="1005403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读取动画</a:t>
            </a:r>
          </a:p>
        </p:txBody>
      </p:sp>
      <p:sp>
        <p:nvSpPr>
          <p:cNvPr id="26" name="椭圆 25"/>
          <p:cNvSpPr/>
          <p:nvPr/>
        </p:nvSpPr>
        <p:spPr>
          <a:xfrm>
            <a:off x="4533466" y="4151205"/>
            <a:ext cx="972323" cy="3482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H="1" flipV="1">
            <a:off x="2717802" y="3810000"/>
            <a:ext cx="1650999" cy="4106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443882" y="3596567"/>
            <a:ext cx="1011452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错误动画</a:t>
            </a:r>
          </a:p>
        </p:txBody>
      </p:sp>
    </p:spTree>
    <p:extLst>
      <p:ext uri="{BB962C8B-B14F-4D97-AF65-F5344CB8AC3E}">
        <p14:creationId xmlns:p14="http://schemas.microsoft.com/office/powerpoint/2010/main" val="404887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3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D93C8-658D-4647-A6C4-05083F0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1CB4FD-AEC6-4ACF-B046-C5F6739F0A75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0B211E-FE48-4A54-B394-C755F03D4DD6}"/>
              </a:ext>
            </a:extLst>
          </p:cNvPr>
          <p:cNvSpPr txBox="1"/>
          <p:nvPr/>
        </p:nvSpPr>
        <p:spPr>
          <a:xfrm>
            <a:off x="566257" y="127156"/>
            <a:ext cx="2516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latin typeface="Calibri" panose="020F0502020204030204" pitchFamily="34" charset="0"/>
                <a:cs typeface="Calibri" panose="020F0502020204030204" pitchFamily="34" charset="0"/>
              </a:rPr>
              <a:t>大纲</a:t>
            </a:r>
            <a:endParaRPr lang="en-US" altLang="zh-CN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8312F24-48FA-4425-BD5B-C51E896E7098}"/>
              </a:ext>
            </a:extLst>
          </p:cNvPr>
          <p:cNvSpPr txBox="1"/>
          <p:nvPr/>
        </p:nvSpPr>
        <p:spPr>
          <a:xfrm>
            <a:off x="566257" y="943077"/>
            <a:ext cx="90463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概述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细节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3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可视化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分工</a:t>
            </a:r>
            <a:endParaRPr lang="en-US" altLang="zh-CN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6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E35864-76D9-43AF-BF6F-C21B95C8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4329E-EA55-4076-8D4C-FC53D9C64583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A41885-8147-4BAF-B6F4-E360531F24D1}"/>
              </a:ext>
            </a:extLst>
          </p:cNvPr>
          <p:cNvSpPr/>
          <p:nvPr/>
        </p:nvSpPr>
        <p:spPr>
          <a:xfrm>
            <a:off x="566257" y="866200"/>
            <a:ext cx="11059486" cy="45719"/>
          </a:xfrm>
          <a:prstGeom prst="rect">
            <a:avLst/>
          </a:prstGeom>
          <a:solidFill>
            <a:srgbClr val="9C0F11"/>
          </a:solidFill>
          <a:ln>
            <a:solidFill>
              <a:srgbClr val="9C2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28DBC9-206B-4189-A20F-CE1634377706}"/>
              </a:ext>
            </a:extLst>
          </p:cNvPr>
          <p:cNvSpPr txBox="1"/>
          <p:nvPr/>
        </p:nvSpPr>
        <p:spPr>
          <a:xfrm>
            <a:off x="566256" y="127156"/>
            <a:ext cx="727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数据提取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 txBox="1">
            <a:spLocks/>
          </p:cNvSpPr>
          <p:nvPr/>
        </p:nvSpPr>
        <p:spPr>
          <a:xfrm>
            <a:off x="383908" y="1044287"/>
            <a:ext cx="11060150" cy="549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C7B19BB-96D4-4013-9497-D2A652A1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93" y="1121164"/>
            <a:ext cx="10878465" cy="54946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cs typeface="Calibri" panose="020F0502020204030204" pitchFamily="34" charset="0"/>
              </a:rPr>
              <a:t>提炼关键变量</a:t>
            </a:r>
            <a:endParaRPr lang="en-US" altLang="zh-CN" sz="2400" b="1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cs typeface="Calibri" panose="020F0502020204030204" pitchFamily="34" charset="0"/>
              </a:rPr>
              <a:t>精读代码，识别对程序运行较为重要的变量</a:t>
            </a:r>
            <a:endParaRPr lang="en-US" altLang="zh-CN" sz="20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cs typeface="Calibri" panose="020F0502020204030204" pitchFamily="34" charset="0"/>
              </a:rPr>
              <a:t>提取方法</a:t>
            </a:r>
            <a:endParaRPr lang="en-US" altLang="zh-CN" sz="2400" b="1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cs typeface="Calibri" panose="020F0502020204030204" pitchFamily="34" charset="0"/>
              </a:rPr>
              <a:t>在</a:t>
            </a:r>
            <a:r>
              <a:rPr lang="en-US" altLang="zh-CN" sz="2000" dirty="0" err="1">
                <a:cs typeface="Calibri" panose="020F0502020204030204" pitchFamily="34" charset="0"/>
              </a:rPr>
              <a:t>linux</a:t>
            </a:r>
            <a:r>
              <a:rPr lang="en-US" altLang="zh-CN" sz="2000" dirty="0">
                <a:cs typeface="Calibri" panose="020F0502020204030204" pitchFamily="34" charset="0"/>
              </a:rPr>
              <a:t> 0.11 lab</a:t>
            </a:r>
            <a:r>
              <a:rPr lang="zh-CN" altLang="en-US" sz="2000" dirty="0">
                <a:cs typeface="Calibri" panose="020F0502020204030204" pitchFamily="34" charset="0"/>
              </a:rPr>
              <a:t>中编写</a:t>
            </a:r>
            <a:r>
              <a:rPr lang="en-US" altLang="zh-CN" sz="2000" dirty="0" err="1">
                <a:cs typeface="Calibri" panose="020F0502020204030204" pitchFamily="34" charset="0"/>
              </a:rPr>
              <a:t>gdb</a:t>
            </a:r>
            <a:r>
              <a:rPr lang="zh-CN" altLang="en-US" sz="2000" dirty="0">
                <a:cs typeface="Calibri" panose="020F0502020204030204" pitchFamily="34" charset="0"/>
              </a:rPr>
              <a:t>脚本，设置断点，读取运行时各变量数据，得到源数据</a:t>
            </a:r>
            <a:endParaRPr lang="en-US" altLang="zh-CN" sz="20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cs typeface="Calibri" panose="020F0502020204030204" pitchFamily="34" charset="0"/>
              </a:rPr>
              <a:t>源数据处理</a:t>
            </a:r>
            <a:endParaRPr lang="en-US" altLang="zh-CN" sz="2400" b="1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cs typeface="Calibri" panose="020F0502020204030204" pitchFamily="34" charset="0"/>
              </a:rPr>
              <a:t>将复杂的源数据初步处理成整齐的中间数据</a:t>
            </a:r>
            <a:endParaRPr lang="en-US" altLang="zh-CN" sz="18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cs typeface="Calibri" panose="020F0502020204030204" pitchFamily="34" charset="0"/>
              </a:rPr>
              <a:t>格式转换</a:t>
            </a:r>
            <a:endParaRPr lang="en-US" altLang="zh-CN" sz="2400" b="1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cs typeface="Calibri" panose="020F0502020204030204" pitchFamily="34" charset="0"/>
              </a:rPr>
              <a:t>将中间数据转化成</a:t>
            </a:r>
            <a:r>
              <a:rPr lang="en-US" altLang="zh-CN" sz="1800" dirty="0">
                <a:cs typeface="Calibri" panose="020F0502020204030204" pitchFamily="34" charset="0"/>
              </a:rPr>
              <a:t>json</a:t>
            </a:r>
            <a:r>
              <a:rPr lang="zh-CN" altLang="en-US" sz="1800" dirty="0">
                <a:cs typeface="Calibri" panose="020F0502020204030204" pitchFamily="34" charset="0"/>
              </a:rPr>
              <a:t>格式，方便下一步可视化数据的读取</a:t>
            </a:r>
            <a:endParaRPr lang="en-US" altLang="zh-CN" sz="1800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cs typeface="Calibri" panose="020F0502020204030204" pitchFamily="34" charset="0"/>
              </a:rPr>
              <a:t>使用</a:t>
            </a:r>
            <a:r>
              <a:rPr lang="en-US" altLang="zh-CN" sz="1800" dirty="0">
                <a:cs typeface="Calibri" panose="020F0502020204030204" pitchFamily="34" charset="0"/>
              </a:rPr>
              <a:t>python</a:t>
            </a:r>
            <a:r>
              <a:rPr lang="zh-CN" altLang="en-US" sz="1800" dirty="0">
                <a:cs typeface="Calibri" panose="020F0502020204030204" pitchFamily="34" charset="0"/>
              </a:rPr>
              <a:t>编写代码，实现数据处理的自动化</a:t>
            </a:r>
            <a:endParaRPr lang="en-US" altLang="zh-CN" sz="18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2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2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5616</TotalTime>
  <Words>981</Words>
  <Application>Microsoft Office PowerPoint</Application>
  <PresentationFormat>宽屏</PresentationFormat>
  <Paragraphs>233</Paragraphs>
  <Slides>31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荆小椅</cp:lastModifiedBy>
  <cp:revision>573</cp:revision>
  <dcterms:created xsi:type="dcterms:W3CDTF">2019-06-12T06:48:09Z</dcterms:created>
  <dcterms:modified xsi:type="dcterms:W3CDTF">2020-01-09T02:59:10Z</dcterms:modified>
</cp:coreProperties>
</file>